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0" r:id="rId4"/>
    <p:sldId id="279" r:id="rId5"/>
    <p:sldId id="290" r:id="rId6"/>
    <p:sldId id="269" r:id="rId7"/>
    <p:sldId id="278" r:id="rId8"/>
    <p:sldId id="277" r:id="rId9"/>
    <p:sldId id="276" r:id="rId10"/>
    <p:sldId id="275" r:id="rId11"/>
    <p:sldId id="280" r:id="rId12"/>
    <p:sldId id="288" r:id="rId13"/>
    <p:sldId id="281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hra, Raquel" initials="NR" lastIdx="1" clrIdx="0">
    <p:extLst>
      <p:ext uri="{19B8F6BF-5375-455C-9EA6-DF929625EA0E}">
        <p15:presenceInfo xmlns:p15="http://schemas.microsoft.com/office/powerpoint/2012/main" userId="S-1-5-21-1337017502-1307321579-2076119496-484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82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2F22-EBFF-4BC9-B56D-EEF335AE89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74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8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F27EC-688F-42CE-AD3C-99C12EC2F5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39" y="76200"/>
            <a:ext cx="10160000" cy="4064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139C-395E-43E3-8CD9-5633D809D8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256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87800-0747-4775-BCF9-7D039E4419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4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4464" y="76201"/>
            <a:ext cx="9956800" cy="527276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B5B9A-C9D5-42B8-9B3B-806694099D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5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5333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0158A-4375-4257-950B-DD299EF81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7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93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39" y="76200"/>
            <a:ext cx="10160000" cy="4064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B5E3D-73A4-48F7-B92D-0E8F061A3E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07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59267"/>
            <a:ext cx="10160000" cy="4826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82CB-9BA2-47F6-BFCE-E51951F5B2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39" y="76200"/>
            <a:ext cx="10160000" cy="4064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2BD7-1438-4DA8-829E-AC2CB53EA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10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39" y="76200"/>
            <a:ext cx="10160000" cy="406400"/>
          </a:xfrm>
        </p:spPr>
        <p:txBody>
          <a:bodyPr/>
          <a:lstStyle>
            <a:lvl1pPr>
              <a:defRPr sz="373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226F-AC74-4664-BBF2-24AC20CCA1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9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6D17-A002-4187-8818-A38466AACA7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2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ACE5-5EF5-4C36-B1AD-9EC4BC96B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74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7968"/>
            <a:ext cx="12192000" cy="69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29439" y="13021"/>
            <a:ext cx="10160000" cy="715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039" y="1092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0" y="6312868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BBF15-E247-4AC3-9E0C-23561EF513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1/19/2023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59200" y="550547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400" y="6350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04A29-7480-48B7-B217-6F3E1AEA88E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6285361"/>
            <a:ext cx="1625600" cy="490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1" y="6266441"/>
            <a:ext cx="2235200" cy="5462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40" y="6259474"/>
            <a:ext cx="2186961" cy="54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defTabSz="1219170" rtl="0" eaLnBrk="1" latinLnBrk="0" hangingPunct="1">
        <a:spcBef>
          <a:spcPct val="0"/>
        </a:spcBef>
        <a:buNone/>
        <a:defRPr sz="4800" b="1" kern="1200">
          <a:solidFill>
            <a:srgbClr val="C00000"/>
          </a:solidFill>
          <a:latin typeface="+mn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Covid Surge Plan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/>
              <a:t>Kathi</a:t>
            </a:r>
            <a:r>
              <a:rPr lang="en-US" dirty="0"/>
              <a:t> Devine</a:t>
            </a:r>
          </a:p>
          <a:p>
            <a:r>
              <a:rPr lang="en-US" dirty="0"/>
              <a:t>Karen Gruber</a:t>
            </a:r>
          </a:p>
          <a:p>
            <a:r>
              <a:rPr lang="en-US" dirty="0"/>
              <a:t>Franziska Jovin</a:t>
            </a:r>
          </a:p>
          <a:p>
            <a:r>
              <a:rPr lang="en-US" dirty="0"/>
              <a:t>Raquel Nahra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13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01783-ADBF-5E45-4F1E-8415DD74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PIMU Utilization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DA57-A1CA-EE01-D613-DE82E1B8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600200"/>
            <a:ext cx="5436214" cy="9048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7E1F3-FF50-C088-D326-EF025E5F9C7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2791" y="2257358"/>
            <a:ext cx="5157788" cy="368458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Additional available telemetry space </a:t>
            </a:r>
          </a:p>
          <a:p>
            <a:r>
              <a:rPr lang="en-US" dirty="0"/>
              <a:t>Underutilization of the space in absence of a pediatric volume surge </a:t>
            </a:r>
          </a:p>
          <a:p>
            <a:r>
              <a:rPr lang="en-US" dirty="0"/>
              <a:t>Availability of negative pressure rooms </a:t>
            </a:r>
          </a:p>
          <a:p>
            <a:r>
              <a:rPr lang="en-US" dirty="0"/>
              <a:t>Other available spaces are maxed out (So4/PACU)</a:t>
            </a:r>
          </a:p>
          <a:p>
            <a:r>
              <a:rPr lang="en-US" dirty="0"/>
              <a:t>Allows for delay in cancellation of surgeries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109519-48B8-60DD-BF48-4731A58BFB0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08813" y="1595438"/>
            <a:ext cx="5183187" cy="8239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6AC20B-549E-5C7F-849B-7A6DF6B83FF9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32967" y="2208811"/>
            <a:ext cx="5183187" cy="3781682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/>
              <a:t>Proximity to pediatric unit</a:t>
            </a:r>
          </a:p>
          <a:p>
            <a:r>
              <a:rPr lang="en-US" sz="2500" dirty="0"/>
              <a:t>Need to ensure security of pediatric patients in PICU – mitigated by security </a:t>
            </a:r>
            <a:r>
              <a:rPr lang="en-US" sz="2500" dirty="0" smtClean="0"/>
              <a:t>presence</a:t>
            </a:r>
          </a:p>
          <a:p>
            <a:r>
              <a:rPr lang="en-US" sz="2500" dirty="0" smtClean="0"/>
              <a:t>Adult patient population housed on PIMU disruptive to PICU patients and visitors</a:t>
            </a:r>
          </a:p>
          <a:p>
            <a:r>
              <a:rPr lang="en-US" sz="2500" dirty="0" smtClean="0"/>
              <a:t>24/7 security officer resource</a:t>
            </a:r>
          </a:p>
          <a:p>
            <a:r>
              <a:rPr lang="en-US" sz="2500" dirty="0" smtClean="0"/>
              <a:t>Ongoing need to cross between units as resources/rooms are shared between PIMU/PICU (staff bathroom, soiled utility)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PIMU Guidelines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Visitors- allowed once doors are secured </a:t>
            </a:r>
          </a:p>
          <a:p>
            <a:r>
              <a:rPr lang="en-US" dirty="0" smtClean="0"/>
              <a:t>Safety Risk assessment of the Unit </a:t>
            </a:r>
          </a:p>
          <a:p>
            <a:r>
              <a:rPr lang="en-US" dirty="0" smtClean="0"/>
              <a:t>Security presence at all times while housing adults in PIMU. </a:t>
            </a:r>
          </a:p>
          <a:p>
            <a:r>
              <a:rPr lang="en-US" dirty="0" smtClean="0"/>
              <a:t>Flex unit (can be converted to a pediatric unit if pediatrics numbers rise)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38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risk assessment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All doors from PIMU to PICU are secured with Punch lock </a:t>
            </a:r>
          </a:p>
          <a:p>
            <a:r>
              <a:rPr lang="en-US" dirty="0" smtClean="0"/>
              <a:t>Finance team to be alerted of change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Access to play room (currently not being used to pediatric patients/child life staff) </a:t>
            </a:r>
          </a:p>
          <a:p>
            <a:r>
              <a:rPr lang="en-US" dirty="0" smtClean="0"/>
              <a:t>PIMU </a:t>
            </a:r>
            <a:r>
              <a:rPr lang="en-US" dirty="0"/>
              <a:t>staff educated on all access code on PICU side </a:t>
            </a:r>
            <a:endParaRPr lang="en-US" dirty="0" smtClean="0"/>
          </a:p>
          <a:p>
            <a:r>
              <a:rPr lang="en-US" dirty="0" smtClean="0"/>
              <a:t>Ensure criteria for admission to PIMU is developed  (avoiding disruptive, behavioral, safety observations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Adult patient care supplies need to be added and consistent to par level needs</a:t>
            </a:r>
          </a:p>
          <a:p>
            <a:r>
              <a:rPr lang="en-US" dirty="0" smtClean="0"/>
              <a:t>Communication plan- daily huddle to alert ancillary services and operators regarding the change, weekly IMT update. </a:t>
            </a:r>
          </a:p>
          <a:p>
            <a:r>
              <a:rPr lang="en-US" smtClean="0"/>
              <a:t>Broader </a:t>
            </a:r>
            <a:r>
              <a:rPr lang="en-US" dirty="0" smtClean="0"/>
              <a:t>communication to Team members regarding new surge plan.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8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04A29-7480-48B7-B217-6F3E1AEA8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1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Models: Ensemble Forecast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34" y="1605504"/>
            <a:ext cx="4518117" cy="3274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621" y="1565751"/>
            <a:ext cx="5017477" cy="32473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5304692"/>
            <a:ext cx="84074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Ensemble forecasts combine diverse independent team forecasts into one forecast.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While they have been among the most reliable forecasts in performance over time,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 the ensemble forecasts have not reliably predicted rapid changes in the trends of reported cases, hospitalizations, and deaths.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They should not be relied upon for making decisions about the possibility or timing of rapid changes in trends</a:t>
            </a:r>
          </a:p>
        </p:txBody>
      </p:sp>
    </p:spTree>
    <p:extLst>
      <p:ext uri="{BB962C8B-B14F-4D97-AF65-F5344CB8AC3E}">
        <p14:creationId xmlns:p14="http://schemas.microsoft.com/office/powerpoint/2010/main" val="1783413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Observed COVID-19 cases In NJ 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357313"/>
            <a:ext cx="6148388" cy="341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4645" y="5344470"/>
            <a:ext cx="948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https://covid.cdc.gov/covid-data-tracker/#trends_weeklycases_newhospitaladmissions_34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654" y="1490143"/>
            <a:ext cx="5570849" cy="31216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0277" y="4975138"/>
            <a:ext cx="792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obtained early January can be biased by under reporting due to the holidays. </a:t>
            </a:r>
          </a:p>
        </p:txBody>
      </p:sp>
    </p:spTree>
    <p:extLst>
      <p:ext uri="{BB962C8B-B14F-4D97-AF65-F5344CB8AC3E}">
        <p14:creationId xmlns:p14="http://schemas.microsoft.com/office/powerpoint/2010/main" val="40488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variant data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65018" y="1363646"/>
            <a:ext cx="4191000" cy="4351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925" y="5783580"/>
            <a:ext cx="3467100" cy="22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73012" y="1969655"/>
            <a:ext cx="72189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New circulating variant affecting mostly New Jersey and 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Our region has around 72 % of the circulating variant being XBB1.5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 sequencing data of specimens dated 12/22 showed around 21% XBB1.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Cooper lab provide real time sequencing information can be used to estimate the increase in cases ( symptomatic or asymptomatic). Software update is expected to provide us with more granular information</a:t>
            </a:r>
          </a:p>
        </p:txBody>
      </p:sp>
    </p:spTree>
    <p:extLst>
      <p:ext uri="{BB962C8B-B14F-4D97-AF65-F5344CB8AC3E}">
        <p14:creationId xmlns:p14="http://schemas.microsoft.com/office/powerpoint/2010/main" val="40041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Reinfection and Circulating Variants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05693" y="1587298"/>
            <a:ext cx="5551488" cy="3430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5592" y="1896534"/>
            <a:ext cx="571208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SARS-CoV-2 collected between December 18 -- December 31, 2022 from New York that are sequenced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uploaded into GISAID, 98.2% were the Omicron variant.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 this time period: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6.1% of all sequences were lineage BA.2,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0.0% were BA.4,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5.6% were BA.5,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10.6% were BQ.1,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16.4% were BQ.1.1,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7.6% were XBB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51.9% were XBB.1.5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Emerging at a time when both COVID-19 and flu cases are high, early data indicate that XBB.1.5 is able to spread more rapidly than other currently circulating variants</a:t>
            </a:r>
          </a:p>
        </p:txBody>
      </p:sp>
      <p:sp>
        <p:nvSpPr>
          <p:cNvPr id="6" name="Oval 5"/>
          <p:cNvSpPr/>
          <p:nvPr/>
        </p:nvSpPr>
        <p:spPr>
          <a:xfrm>
            <a:off x="5053845" y="1587298"/>
            <a:ext cx="1014046" cy="3499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253" y="1665490"/>
            <a:ext cx="2202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 of XBB1.5 on reinfection </a:t>
            </a:r>
          </a:p>
        </p:txBody>
      </p:sp>
    </p:spTree>
    <p:extLst>
      <p:ext uri="{BB962C8B-B14F-4D97-AF65-F5344CB8AC3E}">
        <p14:creationId xmlns:p14="http://schemas.microsoft.com/office/powerpoint/2010/main" val="4819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New York Hospitalization data and Circulating Variants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029439" y="1618111"/>
            <a:ext cx="3209925" cy="2241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2961" y="4369616"/>
            <a:ext cx="57120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SARS-CoV-2 collected between December 18 -- December 31, 2022 from New York that are sequenced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uploaded into GISAID, 98.2% were the Omicron variant.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 this time period: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6.1% of all sequences were lineage BA.2,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0.0% were BA.4,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5.6% were BA.5,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10.6% were BQ.1,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16.4% were BQ.1.1,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7.6% were XBB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51.9% were XBB.1.5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99" y="1690688"/>
            <a:ext cx="3085651" cy="2168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51896" y="574691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https://coronavirus.health.ny.gov/daily-hospitalization-summary</a:t>
            </a:r>
          </a:p>
        </p:txBody>
      </p:sp>
    </p:spTree>
    <p:extLst>
      <p:ext uri="{BB962C8B-B14F-4D97-AF65-F5344CB8AC3E}">
        <p14:creationId xmlns:p14="http://schemas.microsoft.com/office/powerpoint/2010/main" val="39137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E592F-C4B9-DF7C-E7E5-4E3EBB13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State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098F-F64D-72C2-E9D6-CEEBECE91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State of NY is unique as it provides granular variant data to the state</a:t>
            </a:r>
          </a:p>
          <a:p>
            <a:r>
              <a:rPr lang="en-US" dirty="0"/>
              <a:t>Understanding impact of XBB1.5  on NY hospitalization helps to inform some of our decision making given proximity of states and population crossover over state lines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4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NJ Covid Landscape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NJ population vaccination status – bivalent booster</a:t>
            </a:r>
          </a:p>
          <a:p>
            <a:pPr lvl="1"/>
            <a:r>
              <a:rPr lang="en-US" dirty="0"/>
              <a:t>18 % aged 5 and older </a:t>
            </a:r>
          </a:p>
          <a:p>
            <a:pPr lvl="1"/>
            <a:r>
              <a:rPr lang="en-US" dirty="0"/>
              <a:t>35 % of 65 and older</a:t>
            </a:r>
          </a:p>
          <a:p>
            <a:r>
              <a:rPr lang="en-US" dirty="0"/>
              <a:t>Current circulating strain is more rapidly transmissible and evades immune system of vaccinated or previously infected individuals </a:t>
            </a:r>
          </a:p>
          <a:p>
            <a:r>
              <a:rPr lang="en-US" dirty="0"/>
              <a:t>Ambulatory Treatment options with impact on preventing hospitalization </a:t>
            </a:r>
          </a:p>
          <a:p>
            <a:pPr lvl="1"/>
            <a:r>
              <a:rPr lang="en-US" dirty="0"/>
              <a:t>Remdesivir (often refused as it requires 3 days of coming to an infusion center)</a:t>
            </a:r>
          </a:p>
          <a:p>
            <a:pPr lvl="1"/>
            <a:r>
              <a:rPr lang="en-US" dirty="0" err="1"/>
              <a:t>Paxlovid</a:t>
            </a:r>
            <a:endParaRPr lang="en-US" dirty="0"/>
          </a:p>
          <a:p>
            <a:r>
              <a:rPr lang="en-US" dirty="0"/>
              <a:t>No MAB commercially available to treat the current circulating  variant </a:t>
            </a:r>
          </a:p>
        </p:txBody>
      </p:sp>
    </p:spTree>
    <p:extLst>
      <p:ext uri="{BB962C8B-B14F-4D97-AF65-F5344CB8AC3E}">
        <p14:creationId xmlns:p14="http://schemas.microsoft.com/office/powerpoint/2010/main" val="198673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NJ Covid Landscape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Current </a:t>
            </a:r>
            <a:r>
              <a:rPr lang="en-US" dirty="0" smtClean="0"/>
              <a:t>Community </a:t>
            </a:r>
            <a:r>
              <a:rPr lang="en-US" dirty="0"/>
              <a:t>transmission </a:t>
            </a:r>
            <a:r>
              <a:rPr lang="en-US" dirty="0" smtClean="0"/>
              <a:t>is high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e </a:t>
            </a:r>
            <a:r>
              <a:rPr lang="en-US" dirty="0"/>
              <a:t>are expecting as the XBB1.5 variant increases to see an increase in admitted cases.</a:t>
            </a:r>
          </a:p>
          <a:p>
            <a:r>
              <a:rPr lang="en-US" dirty="0"/>
              <a:t>Different clinical environment from prior surge plans: </a:t>
            </a:r>
          </a:p>
          <a:p>
            <a:pPr lvl="1"/>
            <a:r>
              <a:rPr lang="en-US" dirty="0"/>
              <a:t>The state has no plans to mandate cancelling of elective surgical cases</a:t>
            </a:r>
          </a:p>
          <a:p>
            <a:pPr lvl="1"/>
            <a:r>
              <a:rPr lang="en-US" dirty="0"/>
              <a:t>The state has no plans to engage on a total or partial lock down</a:t>
            </a:r>
          </a:p>
          <a:p>
            <a:pPr lvl="1"/>
            <a:r>
              <a:rPr lang="en-US" dirty="0"/>
              <a:t>The institution has had persistent increased census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surge plan is drafted to optimize operations </a:t>
            </a:r>
            <a:r>
              <a:rPr lang="en-US" b="1" dirty="0"/>
              <a:t>under the current circumstances </a:t>
            </a:r>
            <a:r>
              <a:rPr lang="en-US" dirty="0"/>
              <a:t>allowing us to function as a tertiary care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NJ COVID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Determination on what surge level the hospital will operate depends on:</a:t>
            </a:r>
          </a:p>
          <a:p>
            <a:pPr lvl="1"/>
            <a:r>
              <a:rPr lang="en-US" dirty="0" smtClean="0"/>
              <a:t>Total Hospital census or ED physical room capacity  </a:t>
            </a:r>
          </a:p>
          <a:p>
            <a:pPr marL="609585" lvl="1" indent="0">
              <a:buNone/>
            </a:pP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Community transmission metric </a:t>
            </a:r>
            <a:endParaRPr lang="en-US" dirty="0" smtClean="0"/>
          </a:p>
          <a:p>
            <a:r>
              <a:rPr lang="en-US" dirty="0" smtClean="0"/>
              <a:t>This is only applicable while the emergency order in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8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surge plan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816638"/>
              </p:ext>
            </p:extLst>
          </p:nvPr>
        </p:nvGraphicFramePr>
        <p:xfrm>
          <a:off x="322386" y="734031"/>
          <a:ext cx="9313983" cy="5691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281">
                  <a:extLst>
                    <a:ext uri="{9D8B030D-6E8A-4147-A177-3AD203B41FA5}">
                      <a16:colId xmlns:a16="http://schemas.microsoft.com/office/drawing/2014/main" val="2848490161"/>
                    </a:ext>
                  </a:extLst>
                </a:gridCol>
                <a:gridCol w="2143356">
                  <a:extLst>
                    <a:ext uri="{9D8B030D-6E8A-4147-A177-3AD203B41FA5}">
                      <a16:colId xmlns:a16="http://schemas.microsoft.com/office/drawing/2014/main" val="3244870457"/>
                    </a:ext>
                  </a:extLst>
                </a:gridCol>
                <a:gridCol w="2442429">
                  <a:extLst>
                    <a:ext uri="{9D8B030D-6E8A-4147-A177-3AD203B41FA5}">
                      <a16:colId xmlns:a16="http://schemas.microsoft.com/office/drawing/2014/main" val="742120516"/>
                    </a:ext>
                  </a:extLst>
                </a:gridCol>
                <a:gridCol w="2883917">
                  <a:extLst>
                    <a:ext uri="{9D8B030D-6E8A-4147-A177-3AD203B41FA5}">
                      <a16:colId xmlns:a16="http://schemas.microsoft.com/office/drawing/2014/main" val="2877912384"/>
                    </a:ext>
                  </a:extLst>
                </a:gridCol>
              </a:tblGrid>
              <a:tr h="3918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COVID census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Units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occupied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Elective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procedures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692853"/>
                  </a:ext>
                </a:extLst>
              </a:tr>
              <a:tr h="303461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0</a:t>
                      </a:r>
                      <a:r>
                        <a:rPr lang="en-US" sz="900" baseline="0" dirty="0" smtClean="0"/>
                        <a:t>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No</a:t>
                      </a:r>
                      <a:r>
                        <a:rPr lang="en-US" sz="900" baseline="0" dirty="0" smtClean="0">
                          <a:latin typeface="+mn-lt"/>
                        </a:rPr>
                        <a:t> COVID 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+mn-lt"/>
                        </a:rPr>
                        <a:t>No cancelation </a:t>
                      </a:r>
                      <a:endParaRPr lang="en-US" sz="9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564583"/>
                  </a:ext>
                </a:extLst>
              </a:tr>
              <a:tr h="45133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1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COVID 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&lt;10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COVID INCU +ICU &lt;34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9" marR="5779" marT="57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CDU/Viner ICU/CCAA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9" marR="5779" marT="5779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No cancelation 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9" marR="5779" marT="5779" marB="0" anchor="b"/>
                </a:tc>
                <a:extLst>
                  <a:ext uri="{0D108BD9-81ED-4DB2-BD59-A6C34878D82A}">
                    <a16:rowId xmlns:a16="http://schemas.microsoft.com/office/drawing/2014/main" val="3969220262"/>
                  </a:ext>
                </a:extLst>
              </a:tr>
              <a:tr h="357646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2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COVID Med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&lt;10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COVID INCU +ICU &lt;34 patients </a:t>
                      </a:r>
                    </a:p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9" marR="5779" marT="57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CDU/Viner ICU/CCAA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Kellemen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 Med surge NPR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9" marR="5779" marT="577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cancellation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79" marR="5779" marT="5779" marB="0" anchor="b"/>
                </a:tc>
                <a:extLst>
                  <a:ext uri="{0D108BD9-81ED-4DB2-BD59-A6C34878D82A}">
                    <a16:rowId xmlns:a16="http://schemas.microsoft.com/office/drawing/2014/main" val="3590966775"/>
                  </a:ext>
                </a:extLst>
              </a:tr>
              <a:tr h="63505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3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 Med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17-32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 INCU +ICU 30-50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patients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CDU/Viner ICU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/CCAA/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Kellemen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 Med surge NPR /K3 /Field hospital </a:t>
                      </a: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Surgical</a:t>
                      </a:r>
                      <a:r>
                        <a:rPr lang="en-US" sz="900" baseline="0" dirty="0" smtClean="0"/>
                        <a:t>  governance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368937"/>
                  </a:ext>
                </a:extLst>
              </a:tr>
              <a:tr h="666197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4</a:t>
                      </a:r>
                    </a:p>
                    <a:p>
                      <a:pPr algn="ctr"/>
                      <a:r>
                        <a:rPr lang="en-US" sz="900" dirty="0" smtClean="0"/>
                        <a:t>Dedicated unit reached when </a:t>
                      </a:r>
                      <a:r>
                        <a:rPr lang="en-US" sz="900" dirty="0" err="1" smtClean="0"/>
                        <a:t>Kelemen</a:t>
                      </a:r>
                      <a:r>
                        <a:rPr lang="en-US" sz="900" dirty="0" smtClean="0"/>
                        <a:t> S or CCU is a COVID dedicated unit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Med </a:t>
                      </a:r>
                      <a:r>
                        <a:rPr kumimoji="0" lang="en-US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Surg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33-63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INCU+ICU 47-62 patients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CDU/ Viner ICU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Kellemen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 Med surge NPR / K3 / CCAA/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Hospital Overflow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Surgical governance </a:t>
                      </a:r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979723"/>
                  </a:ext>
                </a:extLst>
              </a:tr>
              <a:tr h="101729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reached when a second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Kelemen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  is a COVID dedicated unit  P10 becomes a zoned unit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Med </a:t>
                      </a:r>
                      <a:r>
                        <a:rPr kumimoji="0" lang="en-US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Surg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64-96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INCU+ICU 47-62 patients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CDU+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Kelemen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(2 units)  COVID + 9Negative Pressure Rooms (NPR)+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Kelemen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CCU COVID+Viner ICU + CCAA +Kelemen 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Hospital Overflow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Surgical governance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0089820"/>
                  </a:ext>
                </a:extLst>
              </a:tr>
              <a:tr h="782534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6</a:t>
                      </a:r>
                    </a:p>
                    <a:p>
                      <a:pPr 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reached when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Kelemen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9 S  is a COVID dedicated unit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Med </a:t>
                      </a:r>
                      <a:r>
                        <a:rPr kumimoji="0" lang="en-US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Surg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101-129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INCU+ICU 59-92 patients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CDU+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Kelemen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South10,8,9COVID + +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Kelemen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CCU COVID+Viner ICU + CCAA +Kelemen 3 +P10 ICU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Field Hospital  </a:t>
                      </a:r>
                    </a:p>
                    <a:p>
                      <a:pPr algn="ctr"/>
                      <a:r>
                        <a:rPr lang="en-US" sz="900" dirty="0" smtClean="0"/>
                        <a:t>Non COVID ICU</a:t>
                      </a:r>
                      <a:r>
                        <a:rPr lang="en-US" sz="900" baseline="0" dirty="0" smtClean="0"/>
                        <a:t> created in PACU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Surgical Governance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837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Level 7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ICU patients in PACU or other non inpatient care areas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Med </a:t>
                      </a:r>
                      <a:r>
                        <a:rPr kumimoji="0" lang="en-US" sz="9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Surg</a:t>
                      </a: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&gt;129 patients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COVID INCU+ICU &gt;89 patients 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As above and over flow units including non patient care area,</a:t>
                      </a:r>
                      <a:r>
                        <a:rPr lang="en-US" sz="900" baseline="0" dirty="0" smtClean="0"/>
                        <a:t> PIMU, </a:t>
                      </a:r>
                      <a:r>
                        <a:rPr lang="en-US" sz="900" baseline="0" dirty="0" err="1" smtClean="0"/>
                        <a:t>cath</a:t>
                      </a:r>
                      <a:r>
                        <a:rPr lang="en-US" sz="900" baseline="0" dirty="0" smtClean="0"/>
                        <a:t> , psychiatry </a:t>
                      </a:r>
                      <a:endParaRPr lang="en-US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Surgical Governance</a:t>
                      </a:r>
                    </a:p>
                    <a:p>
                      <a:pPr algn="ctr"/>
                      <a:endParaRPr lang="en-US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9725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64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9AAD9-06E1-B4E5-4989-9DC9F7069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Plan Level 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D56E60-B042-A5FF-8AAE-6C8133C448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53227"/>
            <a:ext cx="8702675" cy="4351337"/>
          </a:xfrm>
        </p:spPr>
      </p:pic>
      <p:sp>
        <p:nvSpPr>
          <p:cNvPr id="3" name="TextBox 2"/>
          <p:cNvSpPr txBox="1"/>
          <p:nvPr/>
        </p:nvSpPr>
        <p:spPr>
          <a:xfrm>
            <a:off x="8716822" y="1143000"/>
            <a:ext cx="23761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Census at 80-100%</a:t>
            </a:r>
          </a:p>
          <a:p>
            <a:r>
              <a:rPr lang="en-US" sz="1200" dirty="0" smtClean="0"/>
              <a:t>and</a:t>
            </a:r>
          </a:p>
          <a:p>
            <a:r>
              <a:rPr lang="en-US" sz="1200" dirty="0" smtClean="0"/>
              <a:t>Community Transmission Not High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2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B60D-2D86-B889-A437-5E14C746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Level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72564" y="1343026"/>
            <a:ext cx="24910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Census at 80-100</a:t>
            </a:r>
            <a:r>
              <a:rPr lang="en-US" sz="1200" dirty="0" smtClean="0"/>
              <a:t>% </a:t>
            </a:r>
          </a:p>
          <a:p>
            <a:r>
              <a:rPr lang="en-US" sz="1200" b="1" dirty="0" smtClean="0"/>
              <a:t>or</a:t>
            </a:r>
            <a:r>
              <a:rPr lang="en-US" sz="1200" dirty="0" smtClean="0"/>
              <a:t> ED physical rooms at 98% or more</a:t>
            </a:r>
          </a:p>
          <a:p>
            <a:endParaRPr lang="en-US" sz="1200" dirty="0" smtClean="0"/>
          </a:p>
          <a:p>
            <a:r>
              <a:rPr lang="en-US" sz="1200" b="1" u="sng" dirty="0" smtClean="0"/>
              <a:t>And </a:t>
            </a:r>
            <a:endParaRPr lang="en-US" sz="1200" b="1" u="sng" dirty="0"/>
          </a:p>
          <a:p>
            <a:r>
              <a:rPr lang="en-US" sz="1200" dirty="0"/>
              <a:t>Community Transmission </a:t>
            </a:r>
            <a:r>
              <a:rPr lang="en-US" sz="1200" dirty="0" smtClean="0"/>
              <a:t> </a:t>
            </a:r>
            <a:r>
              <a:rPr lang="en-US" sz="1200" dirty="0"/>
              <a:t>High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7" y="1047385"/>
            <a:ext cx="8869192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5D7FB-E216-2B9A-03C0-D902DC3A1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Level 2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23423" y="1436443"/>
            <a:ext cx="346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Census at </a:t>
            </a:r>
            <a:r>
              <a:rPr lang="en-US" sz="1200" dirty="0" smtClean="0"/>
              <a:t>100% </a:t>
            </a:r>
            <a:r>
              <a:rPr lang="en-US" sz="1200" dirty="0"/>
              <a:t>at least 2 days over a week period </a:t>
            </a:r>
            <a:r>
              <a:rPr lang="en-US" sz="1200" b="1" dirty="0" smtClean="0"/>
              <a:t>or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ED physical rooms at 98 % </a:t>
            </a:r>
            <a:r>
              <a:rPr lang="en-US" sz="1200" dirty="0"/>
              <a:t>capacity at least 2 days </a:t>
            </a:r>
            <a:endParaRPr lang="en-US" sz="1200" dirty="0" smtClean="0"/>
          </a:p>
          <a:p>
            <a:r>
              <a:rPr lang="en-US" sz="1200" dirty="0" smtClean="0"/>
              <a:t>over </a:t>
            </a:r>
            <a:r>
              <a:rPr lang="en-US" sz="1200" dirty="0"/>
              <a:t>a week period </a:t>
            </a:r>
          </a:p>
          <a:p>
            <a:r>
              <a:rPr lang="en-US" sz="1200" b="1" u="sng" dirty="0" smtClean="0"/>
              <a:t>And </a:t>
            </a:r>
          </a:p>
          <a:p>
            <a:r>
              <a:rPr lang="en-US" sz="1200" dirty="0" smtClean="0"/>
              <a:t>Community </a:t>
            </a:r>
            <a:r>
              <a:rPr lang="en-US" sz="1200" dirty="0"/>
              <a:t>Transmission </a:t>
            </a:r>
            <a:r>
              <a:rPr lang="en-US" sz="1200" dirty="0" smtClean="0"/>
              <a:t>level </a:t>
            </a:r>
            <a:r>
              <a:rPr lang="en-US" sz="1200" dirty="0"/>
              <a:t>High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1" y="760169"/>
            <a:ext cx="8596049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AAE22-EA81-02C4-3B27-8ED65CB9D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Surge Level 3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4117" y="1172860"/>
            <a:ext cx="23730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Census at </a:t>
            </a:r>
            <a:r>
              <a:rPr lang="en-US" sz="1200" dirty="0" smtClean="0"/>
              <a:t>&gt;120 % for</a:t>
            </a:r>
            <a:endParaRPr lang="en-US" sz="1200" dirty="0"/>
          </a:p>
          <a:p>
            <a:r>
              <a:rPr lang="en-US" sz="1200" dirty="0" smtClean="0"/>
              <a:t> at least 2 </a:t>
            </a:r>
            <a:r>
              <a:rPr lang="en-US" sz="1200" dirty="0"/>
              <a:t>days </a:t>
            </a:r>
            <a:r>
              <a:rPr lang="en-US" sz="1200" dirty="0" smtClean="0"/>
              <a:t>over </a:t>
            </a:r>
            <a:r>
              <a:rPr lang="en-US" sz="1200" dirty="0"/>
              <a:t>a week period </a:t>
            </a:r>
            <a:endParaRPr lang="en-US" sz="1200" dirty="0" smtClean="0"/>
          </a:p>
          <a:p>
            <a:r>
              <a:rPr lang="en-US" sz="1200" b="1" dirty="0" smtClean="0"/>
              <a:t>or</a:t>
            </a:r>
            <a:r>
              <a:rPr lang="en-US" sz="1200" dirty="0" smtClean="0"/>
              <a:t> </a:t>
            </a:r>
            <a:r>
              <a:rPr lang="en-US" sz="1200" dirty="0"/>
              <a:t>ED </a:t>
            </a:r>
            <a:r>
              <a:rPr lang="en-US" sz="1200" dirty="0" smtClean="0"/>
              <a:t>at </a:t>
            </a:r>
            <a:r>
              <a:rPr lang="en-US" sz="1200" dirty="0"/>
              <a:t>98 % capacity for </a:t>
            </a:r>
            <a:endParaRPr lang="en-US" sz="1200" dirty="0" smtClean="0"/>
          </a:p>
          <a:p>
            <a:r>
              <a:rPr lang="en-US" sz="1200" dirty="0" smtClean="0"/>
              <a:t>at </a:t>
            </a:r>
            <a:r>
              <a:rPr lang="en-US" sz="1200" dirty="0"/>
              <a:t>least 2 days over a week period </a:t>
            </a:r>
          </a:p>
          <a:p>
            <a:r>
              <a:rPr lang="en-US" sz="1200" dirty="0" smtClean="0"/>
              <a:t> </a:t>
            </a:r>
          </a:p>
          <a:p>
            <a:r>
              <a:rPr lang="en-US" sz="1200" b="1" u="sng" dirty="0" smtClean="0"/>
              <a:t>And </a:t>
            </a:r>
            <a:endParaRPr lang="en-US" sz="1200" b="1" u="sng" dirty="0"/>
          </a:p>
          <a:p>
            <a:r>
              <a:rPr lang="en-US" sz="1200" dirty="0"/>
              <a:t>Community </a:t>
            </a:r>
            <a:r>
              <a:rPr lang="en-US" sz="1200" dirty="0" smtClean="0"/>
              <a:t>Transmission High </a:t>
            </a:r>
            <a:endParaRPr lang="en-US" sz="1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672" y="1090798"/>
            <a:ext cx="7124206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oper Theme Colors">
      <a:dk1>
        <a:sysClr val="windowText" lastClr="000000"/>
      </a:dk1>
      <a:lt1>
        <a:sysClr val="window" lastClr="FFFFFF"/>
      </a:lt1>
      <a:dk2>
        <a:srgbClr val="C00000"/>
      </a:dk2>
      <a:lt2>
        <a:srgbClr val="7F7F7F"/>
      </a:lt2>
      <a:accent1>
        <a:srgbClr val="D8D8D8"/>
      </a:accent1>
      <a:accent2>
        <a:srgbClr val="FF0000"/>
      </a:accent2>
      <a:accent3>
        <a:srgbClr val="00B050"/>
      </a:accent3>
      <a:accent4>
        <a:srgbClr val="FFFF00"/>
      </a:accent4>
      <a:accent5>
        <a:srgbClr val="00B0F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1246</Words>
  <Application>Microsoft Office PowerPoint</Application>
  <PresentationFormat>Widescreen</PresentationFormat>
  <Paragraphs>177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Courier New</vt:lpstr>
      <vt:lpstr>Wingdings</vt:lpstr>
      <vt:lpstr>1_Office Theme</vt:lpstr>
      <vt:lpstr>Covid Surge Plan 2023</vt:lpstr>
      <vt:lpstr>Current NJ Covid Landscape    </vt:lpstr>
      <vt:lpstr>Current NJ Covid Landscape </vt:lpstr>
      <vt:lpstr>Current NJ COVID landscape</vt:lpstr>
      <vt:lpstr>Previous surge plan </vt:lpstr>
      <vt:lpstr>Surge Plan Level 0</vt:lpstr>
      <vt:lpstr>Surge Level 1</vt:lpstr>
      <vt:lpstr>Surge Level 2 </vt:lpstr>
      <vt:lpstr>Surge Level 3 </vt:lpstr>
      <vt:lpstr>PIMU Utilization</vt:lpstr>
      <vt:lpstr>PIMU Guidelines </vt:lpstr>
      <vt:lpstr>Safety risk assessment </vt:lpstr>
      <vt:lpstr>PowerPoint Presentation</vt:lpstr>
      <vt:lpstr>Prediction Models: Ensemble Forecast </vt:lpstr>
      <vt:lpstr>Observed COVID-19 cases In NJ </vt:lpstr>
      <vt:lpstr>NJ variant data </vt:lpstr>
      <vt:lpstr>Reinfection and Circulating Variants</vt:lpstr>
      <vt:lpstr>New York Hospitalization data and Circulating Variants</vt:lpstr>
      <vt:lpstr>New York State Data </vt:lpstr>
    </vt:vector>
  </TitlesOfParts>
  <Company>Cooper University 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 plan 2023</dc:title>
  <dc:creator>Nahra, Raquel</dc:creator>
  <cp:lastModifiedBy>Nahra, Raquel</cp:lastModifiedBy>
  <cp:revision>56</cp:revision>
  <dcterms:created xsi:type="dcterms:W3CDTF">2023-01-11T14:46:02Z</dcterms:created>
  <dcterms:modified xsi:type="dcterms:W3CDTF">2023-01-19T18:36:13Z</dcterms:modified>
</cp:coreProperties>
</file>